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DM Sans" pitchFamily="2" charset="0"/>
      <p:regular r:id="rId17"/>
      <p:bold r:id="rId18"/>
    </p:embeddedFont>
    <p:embeddedFont>
      <p:font typeface="Libre Baskerville" panose="02000000000000000000" pitchFamily="2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2598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Analyzing 3,900 purchases to uncover spending patterns, preferences, and subscription behavior for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7137" y="557213"/>
            <a:ext cx="7283887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Recommendations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37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22765" y="1798082"/>
            <a:ext cx="2573298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122765" y="2236113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37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22765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Loyalty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122765" y="3451860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37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22765" y="4229576"/>
            <a:ext cx="3039666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122765" y="4667607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with margin.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137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22765" y="5445323"/>
            <a:ext cx="2569250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122765" y="5883354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items.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137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122765" y="6661071"/>
            <a:ext cx="2554129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122765" y="7099102"/>
            <a:ext cx="11600378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groups.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9799" y="893802"/>
            <a:ext cx="7266265" cy="467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 &amp; Dataset Summary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009799" y="1809750"/>
            <a:ext cx="8097203" cy="1101090"/>
          </a:xfrm>
          <a:prstGeom prst="roundRect">
            <a:avLst>
              <a:gd name="adj" fmla="val 6644"/>
            </a:avLst>
          </a:prstGeom>
          <a:solidFill>
            <a:srgbClr val="FFFDFA"/>
          </a:solidFill>
          <a:ln/>
        </p:spPr>
      </p:sp>
      <p:sp>
        <p:nvSpPr>
          <p:cNvPr id="5" name="Shape 2"/>
          <p:cNvSpPr/>
          <p:nvPr/>
        </p:nvSpPr>
        <p:spPr>
          <a:xfrm>
            <a:off x="6009799" y="1794510"/>
            <a:ext cx="8097203" cy="60960"/>
          </a:xfrm>
          <a:prstGeom prst="roundRect">
            <a:avLst>
              <a:gd name="adj" fmla="val 103041"/>
            </a:avLst>
          </a:prstGeom>
          <a:solidFill>
            <a:srgbClr val="B88E23"/>
          </a:solidFill>
          <a:ln/>
        </p:spPr>
      </p:sp>
      <p:sp>
        <p:nvSpPr>
          <p:cNvPr id="6" name="Shape 3"/>
          <p:cNvSpPr/>
          <p:nvPr/>
        </p:nvSpPr>
        <p:spPr>
          <a:xfrm>
            <a:off x="9834086" y="1585436"/>
            <a:ext cx="448628" cy="448628"/>
          </a:xfrm>
          <a:prstGeom prst="roundRect">
            <a:avLst>
              <a:gd name="adj" fmla="val 203821"/>
            </a:avLst>
          </a:prstGeom>
          <a:solidFill>
            <a:srgbClr val="B88E23"/>
          </a:solidFill>
          <a:ln/>
        </p:spPr>
      </p:sp>
      <p:sp>
        <p:nvSpPr>
          <p:cNvPr id="7" name="Text 4"/>
          <p:cNvSpPr/>
          <p:nvPr/>
        </p:nvSpPr>
        <p:spPr>
          <a:xfrm>
            <a:off x="9968627" y="1697593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174581" y="2183606"/>
            <a:ext cx="1869400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Goal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174581" y="2506861"/>
            <a:ext cx="7767637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 insights into spending patterns, customer segments, and product preferences.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6009799" y="3284696"/>
            <a:ext cx="8097203" cy="1101090"/>
          </a:xfrm>
          <a:prstGeom prst="roundRect">
            <a:avLst>
              <a:gd name="adj" fmla="val 6644"/>
            </a:avLst>
          </a:prstGeom>
          <a:solidFill>
            <a:srgbClr val="FFFDFA"/>
          </a:solidFill>
          <a:ln/>
        </p:spPr>
      </p:sp>
      <p:sp>
        <p:nvSpPr>
          <p:cNvPr id="11" name="Shape 8"/>
          <p:cNvSpPr/>
          <p:nvPr/>
        </p:nvSpPr>
        <p:spPr>
          <a:xfrm>
            <a:off x="6009799" y="3269456"/>
            <a:ext cx="8097203" cy="60960"/>
          </a:xfrm>
          <a:prstGeom prst="roundRect">
            <a:avLst>
              <a:gd name="adj" fmla="val 103041"/>
            </a:avLst>
          </a:prstGeom>
          <a:solidFill>
            <a:srgbClr val="B88E23"/>
          </a:solidFill>
          <a:ln/>
        </p:spPr>
      </p:sp>
      <p:sp>
        <p:nvSpPr>
          <p:cNvPr id="12" name="Shape 9"/>
          <p:cNvSpPr/>
          <p:nvPr/>
        </p:nvSpPr>
        <p:spPr>
          <a:xfrm>
            <a:off x="9834086" y="3060383"/>
            <a:ext cx="448628" cy="448628"/>
          </a:xfrm>
          <a:prstGeom prst="roundRect">
            <a:avLst>
              <a:gd name="adj" fmla="val 203821"/>
            </a:avLst>
          </a:prstGeom>
          <a:solidFill>
            <a:srgbClr val="B88E23"/>
          </a:solidFill>
          <a:ln/>
        </p:spPr>
      </p:sp>
      <p:sp>
        <p:nvSpPr>
          <p:cNvPr id="13" name="Text 10"/>
          <p:cNvSpPr/>
          <p:nvPr/>
        </p:nvSpPr>
        <p:spPr>
          <a:xfrm>
            <a:off x="9968627" y="3172539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174581" y="3658553"/>
            <a:ext cx="1869400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Size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174581" y="3981807"/>
            <a:ext cx="7767637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3,900 rows, 18 columns of transactional data.</a:t>
            </a:r>
            <a:endParaRPr lang="en-US" sz="1150" dirty="0"/>
          </a:p>
        </p:txBody>
      </p:sp>
      <p:sp>
        <p:nvSpPr>
          <p:cNvPr id="16" name="Shape 13"/>
          <p:cNvSpPr/>
          <p:nvPr/>
        </p:nvSpPr>
        <p:spPr>
          <a:xfrm>
            <a:off x="6009799" y="4759643"/>
            <a:ext cx="8097203" cy="1101090"/>
          </a:xfrm>
          <a:prstGeom prst="roundRect">
            <a:avLst>
              <a:gd name="adj" fmla="val 6644"/>
            </a:avLst>
          </a:prstGeom>
          <a:solidFill>
            <a:srgbClr val="FFFDFA"/>
          </a:solidFill>
          <a:ln/>
        </p:spPr>
      </p:sp>
      <p:sp>
        <p:nvSpPr>
          <p:cNvPr id="17" name="Shape 14"/>
          <p:cNvSpPr/>
          <p:nvPr/>
        </p:nvSpPr>
        <p:spPr>
          <a:xfrm>
            <a:off x="6009799" y="4744403"/>
            <a:ext cx="8097203" cy="60960"/>
          </a:xfrm>
          <a:prstGeom prst="roundRect">
            <a:avLst>
              <a:gd name="adj" fmla="val 103041"/>
            </a:avLst>
          </a:prstGeom>
          <a:solidFill>
            <a:srgbClr val="B88E23"/>
          </a:solidFill>
          <a:ln/>
        </p:spPr>
      </p:sp>
      <p:sp>
        <p:nvSpPr>
          <p:cNvPr id="18" name="Shape 15"/>
          <p:cNvSpPr/>
          <p:nvPr/>
        </p:nvSpPr>
        <p:spPr>
          <a:xfrm>
            <a:off x="9834086" y="4535329"/>
            <a:ext cx="448628" cy="448628"/>
          </a:xfrm>
          <a:prstGeom prst="roundRect">
            <a:avLst>
              <a:gd name="adj" fmla="val 203821"/>
            </a:avLst>
          </a:prstGeom>
          <a:solidFill>
            <a:srgbClr val="B88E23"/>
          </a:solidFill>
          <a:ln/>
        </p:spPr>
      </p:sp>
      <p:sp>
        <p:nvSpPr>
          <p:cNvPr id="19" name="Text 16"/>
          <p:cNvSpPr/>
          <p:nvPr/>
        </p:nvSpPr>
        <p:spPr>
          <a:xfrm>
            <a:off x="9968627" y="4647486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6174581" y="5133499"/>
            <a:ext cx="1869400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6174581" y="5456753"/>
            <a:ext cx="7767637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Demographics, purchase details, shopping behavior, subscription status.</a:t>
            </a:r>
            <a:endParaRPr lang="en-US" sz="1150" dirty="0"/>
          </a:p>
        </p:txBody>
      </p:sp>
      <p:sp>
        <p:nvSpPr>
          <p:cNvPr id="22" name="Shape 19"/>
          <p:cNvSpPr/>
          <p:nvPr/>
        </p:nvSpPr>
        <p:spPr>
          <a:xfrm>
            <a:off x="6009799" y="6234589"/>
            <a:ext cx="8097203" cy="1101090"/>
          </a:xfrm>
          <a:prstGeom prst="roundRect">
            <a:avLst>
              <a:gd name="adj" fmla="val 6644"/>
            </a:avLst>
          </a:prstGeom>
          <a:solidFill>
            <a:srgbClr val="FFFDFA"/>
          </a:solidFill>
          <a:ln/>
        </p:spPr>
      </p:sp>
      <p:sp>
        <p:nvSpPr>
          <p:cNvPr id="23" name="Shape 20"/>
          <p:cNvSpPr/>
          <p:nvPr/>
        </p:nvSpPr>
        <p:spPr>
          <a:xfrm>
            <a:off x="6009799" y="6219349"/>
            <a:ext cx="8097203" cy="60960"/>
          </a:xfrm>
          <a:prstGeom prst="roundRect">
            <a:avLst>
              <a:gd name="adj" fmla="val 103041"/>
            </a:avLst>
          </a:prstGeom>
          <a:solidFill>
            <a:srgbClr val="B88E23"/>
          </a:solidFill>
          <a:ln/>
        </p:spPr>
      </p:sp>
      <p:sp>
        <p:nvSpPr>
          <p:cNvPr id="24" name="Shape 21"/>
          <p:cNvSpPr/>
          <p:nvPr/>
        </p:nvSpPr>
        <p:spPr>
          <a:xfrm>
            <a:off x="9834086" y="6010275"/>
            <a:ext cx="448628" cy="448628"/>
          </a:xfrm>
          <a:prstGeom prst="roundRect">
            <a:avLst>
              <a:gd name="adj" fmla="val 203821"/>
            </a:avLst>
          </a:prstGeom>
          <a:solidFill>
            <a:srgbClr val="B88E23"/>
          </a:solidFill>
          <a:ln/>
        </p:spPr>
      </p:sp>
      <p:sp>
        <p:nvSpPr>
          <p:cNvPr id="25" name="Text 22"/>
          <p:cNvSpPr/>
          <p:nvPr/>
        </p:nvSpPr>
        <p:spPr>
          <a:xfrm>
            <a:off x="9968627" y="6122432"/>
            <a:ext cx="179427" cy="2243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400" dirty="0"/>
          </a:p>
        </p:txBody>
      </p:sp>
      <p:sp>
        <p:nvSpPr>
          <p:cNvPr id="26" name="Text 23"/>
          <p:cNvSpPr/>
          <p:nvPr/>
        </p:nvSpPr>
        <p:spPr>
          <a:xfrm>
            <a:off x="6174581" y="6608445"/>
            <a:ext cx="1869400" cy="233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6174581" y="6931700"/>
            <a:ext cx="7767637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37 values in Review Rating column.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2612"/>
            <a:ext cx="101500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68366"/>
            <a:ext cx="41698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&amp; Cleaning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49510"/>
            <a:ext cx="7604284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Loading: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Imported dataset using </a:t>
            </a:r>
            <a:r>
              <a:rPr lang="en-US" sz="17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pandas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9932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Initial Exploration: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Checked structure and summary statistics.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64152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Missing Data: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Imputed Review Rating using median per category.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83725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Standardization: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Renamed columns to snake_case.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52592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Engineering: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Created age_group and purchase_frequency_days.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33102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Consistency Check: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Dropped redundant promo_code_used.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773222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Database Integration: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Loaded cleaned data to PostgreSQL for SQL analysis.</a:t>
            </a:r>
            <a:endParaRPr lang="en-US" sz="175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19670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327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116" y="3213616"/>
            <a:ext cx="10189250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Analysis (SQL): Revenue Insights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7116" y="4187666"/>
            <a:ext cx="6472714" cy="3461028"/>
          </a:xfrm>
          <a:prstGeom prst="roundRect">
            <a:avLst>
              <a:gd name="adj" fmla="val 255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55358" y="4405908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9070" y="4579620"/>
            <a:ext cx="284321" cy="2843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5358" y="5248394"/>
            <a:ext cx="266152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955358" y="5703689"/>
            <a:ext cx="6036231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Male:</a:t>
            </a: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$157,890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955358" y="6166961"/>
            <a:ext cx="6036231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Female:</a:t>
            </a: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$75,191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7420451" y="4187666"/>
            <a:ext cx="6472833" cy="3461028"/>
          </a:xfrm>
          <a:prstGeom prst="roundRect">
            <a:avLst>
              <a:gd name="adj" fmla="val 2556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7638693" y="4405908"/>
            <a:ext cx="631865" cy="631865"/>
          </a:xfrm>
          <a:prstGeom prst="roundRect">
            <a:avLst>
              <a:gd name="adj" fmla="val 14469998"/>
            </a:avLst>
          </a:prstGeom>
          <a:solidFill>
            <a:srgbClr val="B88E2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2405" y="4579620"/>
            <a:ext cx="284321" cy="28432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38693" y="5248394"/>
            <a:ext cx="3100626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2050" dirty="0"/>
          </a:p>
        </p:txBody>
      </p:sp>
      <p:sp>
        <p:nvSpPr>
          <p:cNvPr id="14" name="Text 9"/>
          <p:cNvSpPr/>
          <p:nvPr/>
        </p:nvSpPr>
        <p:spPr>
          <a:xfrm>
            <a:off x="7638693" y="5703689"/>
            <a:ext cx="603635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Adult:</a:t>
            </a: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$62,143</a:t>
            </a:r>
            <a:endParaRPr lang="en-US" sz="1650" dirty="0"/>
          </a:p>
        </p:txBody>
      </p:sp>
      <p:sp>
        <p:nvSpPr>
          <p:cNvPr id="15" name="Text 10"/>
          <p:cNvSpPr/>
          <p:nvPr/>
        </p:nvSpPr>
        <p:spPr>
          <a:xfrm>
            <a:off x="7638693" y="6166961"/>
            <a:ext cx="603635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Middle-Age:</a:t>
            </a: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$59,197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7638693" y="6630233"/>
            <a:ext cx="603635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Adult:</a:t>
            </a: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$55,978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7638693" y="7093506"/>
            <a:ext cx="6036350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Senior:</a:t>
            </a: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$55,763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0743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Analysis (SQL): Product Performance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91972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32744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3.86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769644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3.84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21184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Boots: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3.82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65404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3.8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609623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Skirt: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3.78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3391972"/>
            <a:ext cx="35015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3 Products per Category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4327446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Accessories: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Jewelry, Sunglasses, Belt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342721" y="513254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Blouse, Pants, Shirt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342721" y="557474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Footwear: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Sandals, Shoes, Sneakers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0342721" y="637984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Outerwear: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Jacket, Coat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462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3350419"/>
            <a:ext cx="11960185" cy="686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Analysis (SQL): Shipping &amp; Discounts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68906" y="4366379"/>
            <a:ext cx="6436400" cy="3259931"/>
          </a:xfrm>
          <a:prstGeom prst="roundRect">
            <a:avLst>
              <a:gd name="adj" fmla="val 2831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19056" y="4616529"/>
            <a:ext cx="389739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Type Comparison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19056" y="5091589"/>
            <a:ext cx="59360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Express:</a:t>
            </a: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Avg. $60.48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19056" y="5574863"/>
            <a:ext cx="59360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Standard:</a:t>
            </a: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Avg. $58.46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4976" y="4366379"/>
            <a:ext cx="6436519" cy="3259931"/>
          </a:xfrm>
          <a:prstGeom prst="roundRect">
            <a:avLst>
              <a:gd name="adj" fmla="val 2831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75126" y="4616529"/>
            <a:ext cx="4277082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7675126" y="5091589"/>
            <a:ext cx="593621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Hat:</a:t>
            </a: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50.00%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675126" y="5574863"/>
            <a:ext cx="593621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Sneakers:</a:t>
            </a: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49.66%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7675126" y="6058138"/>
            <a:ext cx="593621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Coat:</a:t>
            </a: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49.07%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675126" y="6541413"/>
            <a:ext cx="593621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Sweater:</a:t>
            </a: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48.17%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675126" y="7024688"/>
            <a:ext cx="5936218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Pants:</a:t>
            </a: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47.37%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666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Analysis (SQL): 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743789" y="46236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5114092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 customers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7717" y="4880491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3397329"/>
            <a:ext cx="31194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887748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701 customers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4326" y="3496866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8498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634031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3,116 customers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6784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4326" y="6264116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3068"/>
            <a:ext cx="9966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Dashboard in Power BI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54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Visualizing key insights for easy understanding.</a:t>
            </a:r>
            <a:endParaRPr lang="en-US" sz="1750" dirty="0"/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0D7A7588-9ADC-ED26-374B-23D51E861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931" y="3320859"/>
            <a:ext cx="8154538" cy="452500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09713"/>
            <a:ext cx="63512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Dashboard Highlights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7200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370379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407093" y="267200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$59.76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3407093" y="370379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Avg. Purchase Amount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020395" y="267200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3.75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6020395" y="3703796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Avg. Review Rating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3407093" y="4979432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$233.08K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3407093" y="6011228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 Amount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402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Libre Baskerville</vt:lpstr>
      <vt:lpstr>DM Sans</vt:lpstr>
      <vt:lpstr>Consolas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Muhammad Samad Qureshi</cp:lastModifiedBy>
  <cp:revision>2</cp:revision>
  <dcterms:created xsi:type="dcterms:W3CDTF">2026-01-18T11:34:01Z</dcterms:created>
  <dcterms:modified xsi:type="dcterms:W3CDTF">2026-01-18T11:38:36Z</dcterms:modified>
</cp:coreProperties>
</file>